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63" r:id="rId2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6858000" type="screen4x3"/>
  <p:notesSz cx="6954838" cy="9309100"/>
  <p:embeddedFontLst>
    <p:embeddedFont>
      <p:font typeface="Arial Black" panose="020B0A04020102020204" pitchFamily="34" charset="0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mbria Math" panose="02040503050406030204" pitchFamily="18" charset="0"/>
      <p:regular r:id="rId27"/>
    </p:embeddedFont>
    <p:embeddedFont>
      <p:font typeface="EB Garamond" panose="00000500000000000000" pitchFamily="2" charset="0"/>
      <p:regular r:id="rId28"/>
      <p:bold r:id="rId29"/>
      <p:italic r:id="rId30"/>
      <p:boldItalic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>
          <p15:clr>
            <a:srgbClr val="A4A3A4"/>
          </p15:clr>
        </p15:guide>
        <p15:guide id="2" pos="2191">
          <p15:clr>
            <a:srgbClr val="A4A3A4"/>
          </p15:clr>
        </p15:guide>
      </p15:notes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jYONOFpKJgDwIRGj756J+4WRib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740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32"/>
        <p:guide pos="219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130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40175" y="0"/>
            <a:ext cx="30130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42375"/>
            <a:ext cx="30130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40175" y="8842375"/>
            <a:ext cx="30130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9" name="Google Shape;249;p1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0" name="Google Shape;250;p1:notes"/>
          <p:cNvSpPr txBox="1">
            <a:spLocks noGrp="1"/>
          </p:cNvSpPr>
          <p:nvPr>
            <p:ph type="sldNum" idx="12"/>
          </p:nvPr>
        </p:nvSpPr>
        <p:spPr>
          <a:xfrm>
            <a:off x="3940175" y="8842375"/>
            <a:ext cx="30130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:notes"/>
          <p:cNvSpPr txBox="1">
            <a:spLocks noGrp="1"/>
          </p:cNvSpPr>
          <p:nvPr>
            <p:ph type="dt" idx="10"/>
          </p:nvPr>
        </p:nvSpPr>
        <p:spPr>
          <a:xfrm>
            <a:off x="3940175" y="0"/>
            <a:ext cx="3013075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0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5" name="Google Shape;33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3" name="Google Shape;3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3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4" name="Google Shape;35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4fc89131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3000" cy="3490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g24fc89131f5_0_0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00" cy="41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3" name="Google Shape;363;g24fc89131f5_0_0:notes"/>
          <p:cNvSpPr txBox="1">
            <a:spLocks noGrp="1"/>
          </p:cNvSpPr>
          <p:nvPr>
            <p:ph type="sldNum" idx="12"/>
          </p:nvPr>
        </p:nvSpPr>
        <p:spPr>
          <a:xfrm>
            <a:off x="3940175" y="8842375"/>
            <a:ext cx="30132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4fc89131f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1" name="Google Shape;371;g24fc89131f5_0_8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00" cy="41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2" name="Google Shape;372;g24fc89131f5_0_8:notes"/>
          <p:cNvSpPr txBox="1">
            <a:spLocks noGrp="1"/>
          </p:cNvSpPr>
          <p:nvPr>
            <p:ph type="sldNum" idx="12"/>
          </p:nvPr>
        </p:nvSpPr>
        <p:spPr>
          <a:xfrm>
            <a:off x="3940175" y="8842375"/>
            <a:ext cx="30132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4fc89131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9" name="Google Shape;379;g24fc89131f5_0_16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00" cy="41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0" name="Google Shape;380;g24fc89131f5_0_16:notes"/>
          <p:cNvSpPr txBox="1">
            <a:spLocks noGrp="1"/>
          </p:cNvSpPr>
          <p:nvPr>
            <p:ph type="sldNum" idx="12"/>
          </p:nvPr>
        </p:nvSpPr>
        <p:spPr>
          <a:xfrm>
            <a:off x="3940175" y="8842375"/>
            <a:ext cx="3013200" cy="4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4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8" name="Google Shape;3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00" cy="41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6" name="Google Shape;3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9" name="Google Shape;2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8" name="Google Shape;2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7" name="Google Shape;2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5" name="Google Shape;2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7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0" name="Google Shape;30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8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1" name="Google Shape;31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2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9" name="Google Shape;31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9:notes"/>
          <p:cNvSpPr txBox="1">
            <a:spLocks noGrp="1"/>
          </p:cNvSpPr>
          <p:nvPr>
            <p:ph type="body" idx="1"/>
          </p:nvPr>
        </p:nvSpPr>
        <p:spPr>
          <a:xfrm>
            <a:off x="695325" y="4421188"/>
            <a:ext cx="5564188" cy="418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25" tIns="46450" rIns="92925" bIns="464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7" name="Google Shape;32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"/>
          <p:cNvSpPr>
            <a:spLocks noGrp="1"/>
          </p:cNvSpPr>
          <p:nvPr>
            <p:ph type="pic" idx="2"/>
          </p:nvPr>
        </p:nvSpPr>
        <p:spPr>
          <a:xfrm>
            <a:off x="3023468" y="2744787"/>
            <a:ext cx="3097064" cy="1368425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17"/>
          <p:cNvSpPr txBox="1">
            <a:spLocks noGrp="1"/>
          </p:cNvSpPr>
          <p:nvPr>
            <p:ph type="body" idx="1"/>
          </p:nvPr>
        </p:nvSpPr>
        <p:spPr>
          <a:xfrm>
            <a:off x="1988764" y="4221087"/>
            <a:ext cx="5166472" cy="576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 i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marL="1371600" lvl="2" indent="-2286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" name="Google Shape;91;p42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2" name="Google Shape;92;p42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3" name="Google Shape;93;p42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4" name="Google Shape;94;p42" descr="C:\Users\abc\Pictures\RAIT-DEEMED-LOGO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2"/>
          <p:cNvSpPr>
            <a:spLocks noGrp="1"/>
          </p:cNvSpPr>
          <p:nvPr>
            <p:ph type="pic" idx="2"/>
          </p:nvPr>
        </p:nvSpPr>
        <p:spPr>
          <a:xfrm>
            <a:off x="467544" y="1412776"/>
            <a:ext cx="8208912" cy="4824536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42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42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42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Google Shape;100;p43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1" name="Google Shape;101;p43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2" name="Google Shape;102;p43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3" name="Google Shape;103;p43" descr="C:\Users\abc\Pictures\RAIT-DEEMED-LOGO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3"/>
          <p:cNvSpPr>
            <a:spLocks noGrp="1"/>
          </p:cNvSpPr>
          <p:nvPr>
            <p:ph type="pic" idx="2"/>
          </p:nvPr>
        </p:nvSpPr>
        <p:spPr>
          <a:xfrm>
            <a:off x="539552" y="1268760"/>
            <a:ext cx="8147248" cy="3744416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43"/>
          <p:cNvSpPr txBox="1">
            <a:spLocks noGrp="1"/>
          </p:cNvSpPr>
          <p:nvPr>
            <p:ph type="body" idx="1"/>
          </p:nvPr>
        </p:nvSpPr>
        <p:spPr>
          <a:xfrm>
            <a:off x="498376" y="5085184"/>
            <a:ext cx="8147248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43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3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3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 and Clip Art" type="txAndClipArt">
  <p:cSld name="TEXT_AND_CLIPAR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4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44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44"/>
          <p:cNvSpPr>
            <a:spLocks noGrp="1"/>
          </p:cNvSpPr>
          <p:nvPr>
            <p:ph type="clipArt" idx="2"/>
          </p:nvPr>
        </p:nvSpPr>
        <p:spPr>
          <a:xfrm>
            <a:off x="4800600" y="1905000"/>
            <a:ext cx="38100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4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44"/>
          <p:cNvSpPr txBox="1">
            <a:spLocks noGrp="1"/>
          </p:cNvSpPr>
          <p:nvPr>
            <p:ph type="ftr" idx="11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44"/>
          <p:cNvSpPr txBox="1">
            <a:spLocks noGrp="1"/>
          </p:cNvSpPr>
          <p:nvPr>
            <p:ph type="sldNum" idx="12"/>
          </p:nvPr>
        </p:nvSpPr>
        <p:spPr>
          <a:xfrm>
            <a:off x="422275" y="6356350"/>
            <a:ext cx="4778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45"/>
          <p:cNvSpPr txBox="1">
            <a:spLocks noGrp="1"/>
          </p:cNvSpPr>
          <p:nvPr>
            <p:ph type="ftr" idx="11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45"/>
          <p:cNvSpPr txBox="1">
            <a:spLocks noGrp="1"/>
          </p:cNvSpPr>
          <p:nvPr>
            <p:ph type="sldNum" idx="12"/>
          </p:nvPr>
        </p:nvSpPr>
        <p:spPr>
          <a:xfrm>
            <a:off x="422275" y="6356350"/>
            <a:ext cx="4778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TITLE_ONLY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Google Shape;123;p46"/>
          <p:cNvSpPr txBox="1">
            <a:spLocks noGrp="1"/>
          </p:cNvSpPr>
          <p:nvPr>
            <p:ph type="ftr" idx="11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46"/>
          <p:cNvSpPr txBox="1">
            <a:spLocks noGrp="1"/>
          </p:cNvSpPr>
          <p:nvPr>
            <p:ph type="sldNum" idx="12"/>
          </p:nvPr>
        </p:nvSpPr>
        <p:spPr>
          <a:xfrm>
            <a:off x="422275" y="6356350"/>
            <a:ext cx="4778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19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2" name="Google Shape;132;p19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3" name="Google Shape;133;p19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19" descr="C:\Users\HOD\Downloads\rait log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84963" y="5732463"/>
            <a:ext cx="2459037" cy="1125537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1"/>
          </p:nvPr>
        </p:nvSpPr>
        <p:spPr>
          <a:xfrm>
            <a:off x="539750" y="1484313"/>
            <a:ext cx="8064500" cy="403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>
            <a:spLocks noGrp="1"/>
          </p:cNvSpPr>
          <p:nvPr>
            <p:ph type="pic" idx="2"/>
          </p:nvPr>
        </p:nvSpPr>
        <p:spPr>
          <a:xfrm>
            <a:off x="3023468" y="2744787"/>
            <a:ext cx="3097064" cy="1368425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1988764" y="4221087"/>
            <a:ext cx="5166472" cy="576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sz="2400" b="1" i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marL="1371600" lvl="2" indent="-2286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3"/>
          <p:cNvPicPr preferRelativeResize="0"/>
          <p:nvPr/>
        </p:nvPicPr>
        <p:blipFill rotWithShape="1">
          <a:blip r:embed="rId2">
            <a:alphaModFix/>
          </a:blip>
          <a:srcRect r="7088" b="8002"/>
          <a:stretch/>
        </p:blipFill>
        <p:spPr>
          <a:xfrm>
            <a:off x="-90488" y="0"/>
            <a:ext cx="9234488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3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5" name="Google Shape;145;p23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7" name="Google Shape;147;p24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8" name="Google Shape;148;p24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" name="Google Shape;149;p24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4" descr="C:\Users\HOD\Downloads\rait log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40475" y="5595938"/>
            <a:ext cx="2803525" cy="126206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>
  <p:cSld name="2_Title and Content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Google Shape;156;p25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7" name="Google Shape;157;p25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8" name="Google Shape;158;p25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9" name="Google Shape;159;p25" descr="C:\Users\HOD\Downloads\rait log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40475" y="5661025"/>
            <a:ext cx="2803525" cy="112871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oogle Shape;18;p20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" name="Google Shape;19;p20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" name="Google Shape;20;p20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" name="Google Shape;21;p20" descr="C:\Users\abc\Pictures\RAIT-DEEMED-LOGO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body" idx="1"/>
          </p:nvPr>
        </p:nvSpPr>
        <p:spPr>
          <a:xfrm>
            <a:off x="539750" y="1484313"/>
            <a:ext cx="8064500" cy="403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" name="Google Shape;165;p26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26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" name="Google Shape;167;p26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8" name="Google Shape;168;p26" descr="C:\Users\HOD\Downloads\rait log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40475" y="5805488"/>
            <a:ext cx="2803525" cy="976312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6"/>
          <p:cNvSpPr txBox="1">
            <a:spLocks noGrp="1"/>
          </p:cNvSpPr>
          <p:nvPr>
            <p:ph type="body" idx="1"/>
          </p:nvPr>
        </p:nvSpPr>
        <p:spPr>
          <a:xfrm>
            <a:off x="457200" y="2852936"/>
            <a:ext cx="8229600" cy="3273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0" name="Google Shape;170;p26"/>
          <p:cNvSpPr txBox="1">
            <a:spLocks noGrp="1"/>
          </p:cNvSpPr>
          <p:nvPr>
            <p:ph type="body" idx="2"/>
          </p:nvPr>
        </p:nvSpPr>
        <p:spPr>
          <a:xfrm>
            <a:off x="468313" y="1484313"/>
            <a:ext cx="8207375" cy="1152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marL="1371600" lvl="2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marL="1828800" lvl="3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marL="2286000" lvl="4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6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7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6" name="Google Shape;176;p27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7" name="Google Shape;177;p27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8" name="Google Shape;178;p27" descr="C:\Users\HOD\Downloads\rait log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40475" y="5595938"/>
            <a:ext cx="2803525" cy="126206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5" name="Google Shape;185;p28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6" name="Google Shape;186;p28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7" name="Google Shape;187;p28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8" name="Google Shape;188;p28" descr="C:\Users\HOD\Downloads\rait log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40475" y="5595938"/>
            <a:ext cx="2803525" cy="126206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91" name="Google Shape;191;p2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8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parison">
  <p:cSld name="1_Comparison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7" name="Google Shape;197;p29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8" name="Google Shape;198;p29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9" name="Google Shape;199;p29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00" name="Google Shape;200;p29" descr="C:\Users\HOD\Downloads\rait log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40475" y="5595938"/>
            <a:ext cx="2803525" cy="126206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9"/>
          <p:cNvSpPr txBox="1">
            <a:spLocks noGrp="1"/>
          </p:cNvSpPr>
          <p:nvPr>
            <p:ph type="body" idx="1"/>
          </p:nvPr>
        </p:nvSpPr>
        <p:spPr>
          <a:xfrm>
            <a:off x="457200" y="1556792"/>
            <a:ext cx="4040188" cy="456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202" name="Google Shape;202;p29"/>
          <p:cNvSpPr txBox="1">
            <a:spLocks noGrp="1"/>
          </p:cNvSpPr>
          <p:nvPr>
            <p:ph type="body" idx="2"/>
          </p:nvPr>
        </p:nvSpPr>
        <p:spPr>
          <a:xfrm>
            <a:off x="4645025" y="1556792"/>
            <a:ext cx="4041775" cy="456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9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9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7" name="Google Shape;207;p30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8" name="Google Shape;208;p30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9" name="Google Shape;209;p30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0" name="Google Shape;210;p30" descr="C:\Users\HOD\Downloads\rait log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40475" y="5595938"/>
            <a:ext cx="2803525" cy="1262062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>
            <a:spLocks noGrp="1"/>
          </p:cNvSpPr>
          <p:nvPr>
            <p:ph type="pic" idx="2"/>
          </p:nvPr>
        </p:nvSpPr>
        <p:spPr>
          <a:xfrm>
            <a:off x="467544" y="1412776"/>
            <a:ext cx="8208912" cy="4824536"/>
          </a:xfrm>
          <a:prstGeom prst="rect">
            <a:avLst/>
          </a:prstGeom>
          <a:noFill/>
          <a:ln>
            <a:noFill/>
          </a:ln>
        </p:spPr>
      </p:sp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0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0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" name="Google Shape;216;p31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7" name="Google Shape;217;p31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8" name="Google Shape;218;p31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19" name="Google Shape;219;p31" descr="C:\Users\HOD\Downloads\rait logo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40475" y="5595938"/>
            <a:ext cx="2803525" cy="1262062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1"/>
          <p:cNvSpPr>
            <a:spLocks noGrp="1"/>
          </p:cNvSpPr>
          <p:nvPr>
            <p:ph type="pic" idx="2"/>
          </p:nvPr>
        </p:nvSpPr>
        <p:spPr>
          <a:xfrm>
            <a:off x="539552" y="1268760"/>
            <a:ext cx="8147248" cy="3744416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31"/>
          <p:cNvSpPr txBox="1">
            <a:spLocks noGrp="1"/>
          </p:cNvSpPr>
          <p:nvPr>
            <p:ph type="body" idx="1"/>
          </p:nvPr>
        </p:nvSpPr>
        <p:spPr>
          <a:xfrm>
            <a:off x="498376" y="5085184"/>
            <a:ext cx="8147248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22" name="Google Shape;222;p31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1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1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 and Clip Art" type="txAndClipArt">
  <p:cSld name="TEXT_AND_CLIPART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body" idx="1"/>
          </p:nvPr>
        </p:nvSpPr>
        <p:spPr>
          <a:xfrm>
            <a:off x="838200" y="19050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8" name="Google Shape;228;p32"/>
          <p:cNvSpPr>
            <a:spLocks noGrp="1"/>
          </p:cNvSpPr>
          <p:nvPr>
            <p:ph type="clipArt" idx="2"/>
          </p:nvPr>
        </p:nvSpPr>
        <p:spPr>
          <a:xfrm>
            <a:off x="4800600" y="1905000"/>
            <a:ext cx="38100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ftr" idx="11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sldNum" idx="12"/>
          </p:nvPr>
        </p:nvSpPr>
        <p:spPr>
          <a:xfrm>
            <a:off x="422275" y="6356350"/>
            <a:ext cx="4778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4" name="Google Shape;234;p33"/>
          <p:cNvSpPr txBox="1">
            <a:spLocks noGrp="1"/>
          </p:cNvSpPr>
          <p:nvPr>
            <p:ph type="ftr" idx="11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33"/>
          <p:cNvSpPr txBox="1">
            <a:spLocks noGrp="1"/>
          </p:cNvSpPr>
          <p:nvPr>
            <p:ph type="sldNum" idx="12"/>
          </p:nvPr>
        </p:nvSpPr>
        <p:spPr>
          <a:xfrm>
            <a:off x="422275" y="6356350"/>
            <a:ext cx="4778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 type="title">
  <p:cSld name="TITLE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0" name="Google Shape;240;p34"/>
          <p:cNvSpPr txBox="1">
            <a:spLocks noGrp="1"/>
          </p:cNvSpPr>
          <p:nvPr>
            <p:ph type="ftr" idx="11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4"/>
          <p:cNvSpPr txBox="1">
            <a:spLocks noGrp="1"/>
          </p:cNvSpPr>
          <p:nvPr>
            <p:ph type="sldNum" idx="12"/>
          </p:nvPr>
        </p:nvSpPr>
        <p:spPr>
          <a:xfrm>
            <a:off x="422275" y="6356350"/>
            <a:ext cx="4778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5" name="Google Shape;245;p35"/>
          <p:cNvSpPr txBox="1">
            <a:spLocks noGrp="1"/>
          </p:cNvSpPr>
          <p:nvPr>
            <p:ph type="ftr" idx="11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5"/>
          <p:cNvSpPr txBox="1">
            <a:spLocks noGrp="1"/>
          </p:cNvSpPr>
          <p:nvPr>
            <p:ph type="sldNum" idx="12"/>
          </p:nvPr>
        </p:nvSpPr>
        <p:spPr>
          <a:xfrm>
            <a:off x="422275" y="6356350"/>
            <a:ext cx="4778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21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" name="Google Shape;28;p21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9" name="Google Shape;29;p21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0" name="Google Shape;30;p21" descr="C:\Users\abc\Pictures\RAIT-DEEMED-LOGO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1"/>
          <p:cNvSpPr txBox="1">
            <a:spLocks noGrp="1"/>
          </p:cNvSpPr>
          <p:nvPr>
            <p:ph type="body" idx="1"/>
          </p:nvPr>
        </p:nvSpPr>
        <p:spPr>
          <a:xfrm>
            <a:off x="457200" y="2852936"/>
            <a:ext cx="8229600" cy="3273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body" idx="2"/>
          </p:nvPr>
        </p:nvSpPr>
        <p:spPr>
          <a:xfrm>
            <a:off x="468313" y="1484313"/>
            <a:ext cx="8207375" cy="1152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marL="1371600" lvl="2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marL="1828800" lvl="3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marL="2286000" lvl="4" indent="-228600" algn="just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36"/>
          <p:cNvPicPr preferRelativeResize="0"/>
          <p:nvPr/>
        </p:nvPicPr>
        <p:blipFill rotWithShape="1">
          <a:blip r:embed="rId2">
            <a:alphaModFix/>
          </a:blip>
          <a:srcRect r="7088" b="8002"/>
          <a:stretch/>
        </p:blipFill>
        <p:spPr>
          <a:xfrm>
            <a:off x="-90488" y="0"/>
            <a:ext cx="9234488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" name="Google Shape;38;p36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36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Google Shape;41;p37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" name="Google Shape;42;p37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" name="Google Shape;43;p37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4" name="Google Shape;44;p37" descr="C:\Users\abc\Pictures\RAIT-DEEMED-LOGO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7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7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7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and Content">
  <p:cSld name="2_Title and Conte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Google Shape;50;p38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51;p38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2" name="Google Shape;52;p38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3" name="Google Shape;53;p38" descr="C:\Users\abc\Pictures\RAIT-DEEMED-LOGO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38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8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8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39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Google Shape;60;p39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39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2" name="Google Shape;62;p39" descr="C:\Users\abc\Pictures\RAIT-DEEMED-LOGO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64" name="Google Shape;64;p3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8575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65" name="Google Shape;65;p39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9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9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40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0" name="Google Shape;70;p40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40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2" name="Google Shape;72;p40" descr="C:\Users\abc\Pictures\RAIT-DEEMED-LOGO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4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4" name="Google Shape;74;p4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75" name="Google Shape;75;p4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6" name="Google Shape;76;p4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77" name="Google Shape;77;p40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0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0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parison">
  <p:cSld name="1_Comparis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41"/>
          <p:cNvCxnSpPr/>
          <p:nvPr/>
        </p:nvCxnSpPr>
        <p:spPr>
          <a:xfrm>
            <a:off x="395288" y="6308725"/>
            <a:ext cx="6192837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2" name="Google Shape;82;p41"/>
          <p:cNvCxnSpPr/>
          <p:nvPr/>
        </p:nvCxnSpPr>
        <p:spPr>
          <a:xfrm>
            <a:off x="971550" y="6381750"/>
            <a:ext cx="0" cy="360363"/>
          </a:xfrm>
          <a:prstGeom prst="straightConnector1">
            <a:avLst/>
          </a:prstGeom>
          <a:noFill/>
          <a:ln w="9525" cap="flat" cmpd="sng">
            <a:solidFill>
              <a:srgbClr val="0C0C0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" name="Google Shape;83;p41"/>
          <p:cNvCxnSpPr/>
          <p:nvPr/>
        </p:nvCxnSpPr>
        <p:spPr>
          <a:xfrm>
            <a:off x="395288" y="1125538"/>
            <a:ext cx="835342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4" name="Google Shape;84;p41" descr="C:\Users\abc\Pictures\RAIT-DEEMED-LOGO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672263" y="5780088"/>
            <a:ext cx="2471737" cy="109061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1"/>
          <p:cNvSpPr txBox="1">
            <a:spLocks noGrp="1"/>
          </p:cNvSpPr>
          <p:nvPr>
            <p:ph type="body" idx="1"/>
          </p:nvPr>
        </p:nvSpPr>
        <p:spPr>
          <a:xfrm>
            <a:off x="457200" y="1556792"/>
            <a:ext cx="4040188" cy="456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6" name="Google Shape;86;p41"/>
          <p:cNvSpPr txBox="1">
            <a:spLocks noGrp="1"/>
          </p:cNvSpPr>
          <p:nvPr>
            <p:ph type="body" idx="2"/>
          </p:nvPr>
        </p:nvSpPr>
        <p:spPr>
          <a:xfrm>
            <a:off x="4645025" y="1556792"/>
            <a:ext cx="4041775" cy="456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7" name="Google Shape;87;p41"/>
          <p:cNvSpPr txBox="1">
            <a:spLocks noGrp="1"/>
          </p:cNvSpPr>
          <p:nvPr>
            <p:ph type="title"/>
          </p:nvPr>
        </p:nvSpPr>
        <p:spPr>
          <a:xfrm>
            <a:off x="457200" y="332655"/>
            <a:ext cx="8229600" cy="822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rgbClr val="9F1C3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41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1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ftr" idx="11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F3F3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sldNum" idx="12"/>
          </p:nvPr>
        </p:nvSpPr>
        <p:spPr>
          <a:xfrm>
            <a:off x="422275" y="6356350"/>
            <a:ext cx="4778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ftr" idx="11"/>
          </p:nvPr>
        </p:nvSpPr>
        <p:spPr>
          <a:xfrm>
            <a:off x="1042988" y="6356350"/>
            <a:ext cx="5113337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F3F3F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422275" y="6356350"/>
            <a:ext cx="4778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slide" Target="slide4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www.foodnetwork.com/" TargetMode="External"/><Relationship Id="rId7" Type="http://schemas.openxmlformats.org/officeDocument/2006/relationships/hyperlink" Target="https://www.yummly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amam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1C33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"/>
          <p:cNvSpPr txBox="1">
            <a:spLocks noGrp="1"/>
          </p:cNvSpPr>
          <p:nvPr>
            <p:ph type="body" idx="1"/>
          </p:nvPr>
        </p:nvSpPr>
        <p:spPr>
          <a:xfrm>
            <a:off x="336550" y="0"/>
            <a:ext cx="8196263" cy="3789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rPr lang="en-US" sz="2500">
                <a:solidFill>
                  <a:schemeClr val="lt1"/>
                </a:solidFill>
              </a:rPr>
              <a:t>          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500"/>
              <a:buNone/>
            </a:pPr>
            <a:endParaRPr sz="25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500"/>
              <a:buNone/>
            </a:pPr>
            <a:endParaRPr sz="25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500"/>
              <a:buNone/>
            </a:pPr>
            <a:endParaRPr sz="25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rPr lang="en-US" sz="2500">
                <a:solidFill>
                  <a:schemeClr val="lt1"/>
                </a:solidFill>
              </a:rPr>
              <a:t>      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500"/>
              <a:buNone/>
            </a:pPr>
            <a:endParaRPr sz="25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rPr lang="en-US" sz="2500">
                <a:solidFill>
                  <a:schemeClr val="lt1"/>
                </a:solidFill>
              </a:rPr>
              <a:t>       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sz="28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</a:pPr>
            <a:endParaRPr sz="28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>
                <a:solidFill>
                  <a:schemeClr val="lt1"/>
                </a:solidFill>
              </a:rPr>
              <a:t>Ramrao Adik Institute of </a:t>
            </a:r>
            <a:r>
              <a:rPr lang="en-US" sz="2800">
                <a:solidFill>
                  <a:schemeClr val="lt1"/>
                </a:solidFill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Technology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rPr lang="en-US" sz="2500">
                <a:solidFill>
                  <a:schemeClr val="lt1"/>
                </a:solidFill>
              </a:rPr>
              <a:t>   Department of Computer Engineering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>
                <a:solidFill>
                  <a:schemeClr val="lt1"/>
                </a:solidFill>
              </a:rPr>
              <a:t>   </a:t>
            </a:r>
            <a:r>
              <a:rPr lang="en-US" sz="2800" i="1">
                <a:solidFill>
                  <a:schemeClr val="lt1"/>
                </a:solidFill>
              </a:rPr>
              <a:t>TE MINI Project III Presentation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 i="1">
                <a:solidFill>
                  <a:schemeClr val="lt1"/>
                </a:solidFill>
              </a:rPr>
              <a:t>On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 i="1">
                <a:solidFill>
                  <a:schemeClr val="lt1"/>
                </a:solidFill>
              </a:rPr>
              <a:t>“Feast Fusion”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>
                <a:solidFill>
                  <a:schemeClr val="lt1"/>
                </a:solidFill>
              </a:rPr>
              <a:t>By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rPr lang="en-US" sz="2500">
                <a:solidFill>
                  <a:schemeClr val="lt1"/>
                </a:solidFill>
              </a:rPr>
              <a:t>					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500"/>
              <a:buNone/>
            </a:pPr>
            <a:endParaRPr sz="25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500"/>
              <a:buNone/>
            </a:pPr>
            <a:endParaRPr sz="25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500"/>
              <a:buNone/>
            </a:pPr>
            <a:endParaRPr sz="25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500"/>
              <a:buNone/>
            </a:pPr>
            <a:endParaRPr sz="25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500"/>
              <a:buNone/>
            </a:pPr>
            <a:endParaRPr sz="25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rPr lang="en-US" sz="2500">
                <a:solidFill>
                  <a:schemeClr val="lt1"/>
                </a:solidFill>
              </a:rPr>
              <a:t>   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254" name="Google Shape;254;p1"/>
          <p:cNvSpPr txBox="1"/>
          <p:nvPr/>
        </p:nvSpPr>
        <p:spPr>
          <a:xfrm>
            <a:off x="1266145" y="3789363"/>
            <a:ext cx="7237500" cy="20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en-US" sz="2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Roll No.                                 Name of  Students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en-US" sz="2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21CE1153                              Amey  Sawant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en-US" sz="2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21CE1171                              Khushal  Bhalia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en-US" sz="2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21CE1196                              Utkarsh  Upase</a:t>
            </a:r>
            <a:endParaRPr sz="25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en-US" sz="2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21CE1156                              Aditya  Raj</a:t>
            </a:r>
            <a:endParaRPr sz="25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"/>
          <p:cNvSpPr txBox="1"/>
          <p:nvPr/>
        </p:nvSpPr>
        <p:spPr>
          <a:xfrm>
            <a:off x="1697038" y="5949950"/>
            <a:ext cx="5616575" cy="113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en-US" sz="2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Guided by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en-US" sz="2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Pramod H. Kachare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6" name="Google Shape;256;p1" descr="C:\Users\abc\Pictures\RAIT-DEEMED-LOGO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6600" y="142875"/>
            <a:ext cx="2376488" cy="785813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F51083C4-017B-926A-AEB4-3303ED9408E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35858189"/>
                  </p:ext>
                </p:extLst>
              </p:nvPr>
            </p:nvGraphicFramePr>
            <p:xfrm>
              <a:off x="-3361157" y="-863147"/>
              <a:ext cx="2286000" cy="1714500"/>
            </p:xfrm>
            <a:graphic>
              <a:graphicData uri="http://schemas.microsoft.com/office/powerpoint/2016/slidezoom">
                <pslz:sldZm>
                  <pslz:sldZmObj sldId="259" cId="0">
                    <pslz:zmPr id="{CAF319D4-7C63-493D-B0A7-42ECD9CE2125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286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F51083C4-017B-926A-AEB4-3303ED9408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3361157" y="-863147"/>
                <a:ext cx="2286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Proposed Methodology/Techniques</a:t>
            </a:r>
            <a:endParaRPr sz="2800"/>
          </a:p>
        </p:txBody>
      </p:sp>
      <p:sp>
        <p:nvSpPr>
          <p:cNvPr id="338" name="Google Shape;338;p10"/>
          <p:cNvSpPr txBox="1">
            <a:spLocks noGrp="1"/>
          </p:cNvSpPr>
          <p:nvPr>
            <p:ph type="body" idx="1"/>
          </p:nvPr>
        </p:nvSpPr>
        <p:spPr>
          <a:xfrm>
            <a:off x="539750" y="1484326"/>
            <a:ext cx="8064600" cy="42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Clr>
                <a:schemeClr val="dk1"/>
              </a:buClr>
              <a:buSzPct val="80000"/>
              <a:buNone/>
            </a:pPr>
            <a:r>
              <a:rPr lang="en-US" sz="2000" b="1" dirty="0"/>
              <a:t>XAMPP</a:t>
            </a:r>
            <a:r>
              <a:rPr lang="en-US" sz="2000" dirty="0"/>
              <a:t> is a popular open-source software package that simplifies the process of setting up a local development environment for web development.</a:t>
            </a:r>
            <a:endParaRPr sz="2000" dirty="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Clr>
                <a:schemeClr val="dk1"/>
              </a:buClr>
              <a:buSzPct val="80000"/>
              <a:buNone/>
            </a:pPr>
            <a:r>
              <a:rPr lang="en-US" sz="2000" b="1" dirty="0"/>
              <a:t>Recipe Dataset</a:t>
            </a:r>
            <a:r>
              <a:rPr lang="en-US" sz="2000" dirty="0"/>
              <a:t>:</a:t>
            </a:r>
            <a:endParaRPr sz="2000" dirty="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Clr>
                <a:schemeClr val="dk1"/>
              </a:buClr>
              <a:buSzPct val="80000"/>
              <a:buNone/>
            </a:pPr>
            <a:r>
              <a:rPr lang="en-US" sz="2000" dirty="0"/>
              <a:t>Dataset for people interested in exploring recipes, nutrition data, &amp; cooking times. </a:t>
            </a:r>
            <a:endParaRPr sz="2000" dirty="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Clr>
                <a:schemeClr val="dk1"/>
              </a:buClr>
              <a:buSzPct val="80000"/>
              <a:buNone/>
            </a:pPr>
            <a:r>
              <a:rPr lang="en-US" sz="2000" b="1" dirty="0"/>
              <a:t>TF-IDF </a:t>
            </a:r>
            <a:r>
              <a:rPr lang="en-US" sz="2000" dirty="0"/>
              <a:t>is a measure used in natural language processing to determine the significance of a word in a document compared to a collection of documents.</a:t>
            </a: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Clr>
                <a:schemeClr val="dk1"/>
              </a:buClr>
              <a:buSzPct val="80000"/>
              <a:buNone/>
            </a:pPr>
            <a:r>
              <a:rPr lang="en-US" sz="2000" b="1" dirty="0"/>
              <a:t>Flask, </a:t>
            </a:r>
            <a:r>
              <a:rPr lang="en-US" sz="2000" dirty="0"/>
              <a:t>a lightweight web framework for Python, is designed to make getting started quick and easy, with the ability to scale up to complex applications. </a:t>
            </a:r>
            <a:endParaRPr sz="2000" dirty="0"/>
          </a:p>
        </p:txBody>
      </p:sp>
      <p:sp>
        <p:nvSpPr>
          <p:cNvPr id="339" name="Google Shape;339;p10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 Mini Project Presentation</a:t>
            </a:r>
            <a:endParaRPr/>
          </a:p>
        </p:txBody>
      </p:sp>
      <p:sp>
        <p:nvSpPr>
          <p:cNvPr id="340" name="Google Shape;340;p10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Proposed Methodology/Techniques</a:t>
            </a:r>
            <a:endParaRPr sz="2800"/>
          </a:p>
        </p:txBody>
      </p:sp>
      <p:sp>
        <p:nvSpPr>
          <p:cNvPr id="346" name="Google Shape;346;p11"/>
          <p:cNvSpPr txBox="1">
            <a:spLocks noGrp="1"/>
          </p:cNvSpPr>
          <p:nvPr>
            <p:ph type="body" idx="1"/>
          </p:nvPr>
        </p:nvSpPr>
        <p:spPr>
          <a:xfrm>
            <a:off x="539750" y="1484312"/>
            <a:ext cx="8064500" cy="4320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2550"/>
          </a:p>
          <a:p>
            <a:pPr marL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2550"/>
          </a:p>
          <a:p>
            <a:pPr marL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11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 Mini Project Presentation</a:t>
            </a:r>
            <a:endParaRPr/>
          </a:p>
        </p:txBody>
      </p:sp>
      <p:sp>
        <p:nvSpPr>
          <p:cNvPr id="348" name="Google Shape;348;p11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DE0112C-A63C-A1DD-DDDE-8E4D0DE3768C}"/>
              </a:ext>
            </a:extLst>
          </p:cNvPr>
          <p:cNvGrpSpPr/>
          <p:nvPr/>
        </p:nvGrpSpPr>
        <p:grpSpPr>
          <a:xfrm>
            <a:off x="706438" y="1590750"/>
            <a:ext cx="8229600" cy="3709175"/>
            <a:chOff x="706438" y="1590750"/>
            <a:chExt cx="8229600" cy="3709175"/>
          </a:xfrm>
        </p:grpSpPr>
        <p:pic>
          <p:nvPicPr>
            <p:cNvPr id="349" name="Google Shape;349;p1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06438" y="1590750"/>
              <a:ext cx="8229600" cy="3709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0" name="Google Shape;350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00789" y="3036498"/>
              <a:ext cx="1411787" cy="1130757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351" name="Google Shape;351;p11"/>
          <p:cNvCxnSpPr/>
          <p:nvPr/>
        </p:nvCxnSpPr>
        <p:spPr>
          <a:xfrm>
            <a:off x="5819150" y="5253750"/>
            <a:ext cx="1176900" cy="1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Software Requirements</a:t>
            </a:r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body" idx="1"/>
          </p:nvPr>
        </p:nvSpPr>
        <p:spPr>
          <a:xfrm>
            <a:off x="539750" y="1484312"/>
            <a:ext cx="8064500" cy="4536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3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2000" dirty="0"/>
          </a:p>
          <a:p>
            <a:pPr marL="342900" lvl="0" indent="-342900" algn="just" rtl="0">
              <a:lnSpc>
                <a:spcPct val="100000"/>
              </a:lnSpc>
              <a:spcBef>
                <a:spcPts val="306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/>
              <a:t>Operating System</a:t>
            </a:r>
            <a:r>
              <a:rPr lang="en-US" sz="2000" dirty="0"/>
              <a:t>:-  Most modern web browsers are compatible with various operating systems, including Windows, macOS, Linux, iOS, and Android. Users should ensure their operating system is up to date.</a:t>
            </a:r>
            <a:endParaRPr sz="2000" dirty="0"/>
          </a:p>
          <a:p>
            <a:pPr marL="342900" lvl="0" indent="-342900" algn="just" rtl="0">
              <a:lnSpc>
                <a:spcPct val="100000"/>
              </a:lnSpc>
              <a:spcBef>
                <a:spcPts val="306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2000" dirty="0"/>
          </a:p>
          <a:p>
            <a:pPr marL="342900" lvl="0" indent="-342900" algn="just" rtl="0">
              <a:lnSpc>
                <a:spcPct val="100000"/>
              </a:lnSpc>
              <a:spcBef>
                <a:spcPts val="306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/>
              <a:t>Web Browser</a:t>
            </a:r>
            <a:r>
              <a:rPr lang="en-US" sz="2000" dirty="0"/>
              <a:t>:-  Users should use an up-to-date web browser that supports the latest web technologies, as your website may incorporate features that require modern browser support. We have tested this using </a:t>
            </a:r>
            <a:r>
              <a:rPr lang="en-US" sz="2000" b="1" dirty="0"/>
              <a:t>Chrome</a:t>
            </a:r>
            <a:r>
              <a:rPr lang="en-US" sz="2000" dirty="0"/>
              <a:t> and </a:t>
            </a:r>
            <a:r>
              <a:rPr lang="en-US" sz="2000" b="1" dirty="0"/>
              <a:t>Edge.</a:t>
            </a:r>
            <a:endParaRPr sz="2000" b="1" dirty="0"/>
          </a:p>
        </p:txBody>
      </p:sp>
      <p:sp>
        <p:nvSpPr>
          <p:cNvPr id="358" name="Google Shape;358;p13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EB Garamond"/>
              <a:buNone/>
            </a:pPr>
            <a:r>
              <a:rPr lang="en-US"/>
              <a:t>TE</a:t>
            </a:r>
            <a:r>
              <a:rPr lang="en-US" sz="1400" b="0" i="0" u="none" strike="noStrike" cap="none">
                <a:solidFill>
                  <a:srgbClr val="3F3F3F"/>
                </a:solidFill>
                <a:latin typeface="EB Garamond"/>
                <a:ea typeface="EB Garamond"/>
                <a:cs typeface="EB Garamond"/>
                <a:sym typeface="EB Garamond"/>
              </a:rPr>
              <a:t> Mini Project Presentation</a:t>
            </a:r>
            <a:endParaRPr sz="1400" b="0" i="0" u="none" strike="noStrike" cap="none">
              <a:solidFill>
                <a:srgbClr val="3F3F3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59" name="Google Shape;359;p13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EB Garamond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12</a:t>
            </a:fld>
            <a:endParaRPr sz="1400" b="0" i="0" u="none" strike="noStrike" cap="none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4fc89131f5_0_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Result And Conclusion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6" name="Google Shape;366;g24fc89131f5_0_0"/>
          <p:cNvSpPr txBox="1">
            <a:spLocks noGrp="1"/>
          </p:cNvSpPr>
          <p:nvPr>
            <p:ph type="body" idx="1"/>
          </p:nvPr>
        </p:nvSpPr>
        <p:spPr>
          <a:xfrm>
            <a:off x="539750" y="1484313"/>
            <a:ext cx="8064600" cy="40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rPr lang="en-US"/>
              <a:t>Home Page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sp>
        <p:nvSpPr>
          <p:cNvPr id="367" name="Google Shape;367;g24fc89131f5_0_0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368" name="Google Shape;368;g24fc89131f5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50" y="1484315"/>
            <a:ext cx="8229600" cy="4275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4fc89131f5_0_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700">
                <a:latin typeface="Arial Black"/>
                <a:ea typeface="Arial Black"/>
                <a:cs typeface="Arial Black"/>
                <a:sym typeface="Arial Black"/>
              </a:rPr>
              <a:t>Recommendation Page</a:t>
            </a:r>
            <a:endParaRPr sz="27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75" name="Google Shape;375;g24fc89131f5_0_8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4B413D-3941-7BE5-D55A-1F25AEF9B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91" y="1380449"/>
            <a:ext cx="8259809" cy="415215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4fc89131f5_0_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300">
                <a:latin typeface="Arial Black"/>
                <a:ea typeface="Arial Black"/>
                <a:cs typeface="Arial Black"/>
                <a:sym typeface="Arial Black"/>
              </a:rPr>
              <a:t>Result</a:t>
            </a:r>
            <a:endParaRPr sz="36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83" name="Google Shape;383;g24fc89131f5_0_16"/>
          <p:cNvSpPr txBox="1">
            <a:spLocks noGrp="1"/>
          </p:cNvSpPr>
          <p:nvPr>
            <p:ph type="body" idx="1"/>
          </p:nvPr>
        </p:nvSpPr>
        <p:spPr>
          <a:xfrm>
            <a:off x="539750" y="1484313"/>
            <a:ext cx="8064600" cy="40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sp>
        <p:nvSpPr>
          <p:cNvPr id="384" name="Google Shape;384;g24fc89131f5_0_16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BBE765-CEAA-C7C6-B106-745FBF5BC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650" y="1484313"/>
            <a:ext cx="8064600" cy="40323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>
                <a:latin typeface="Arial Black"/>
                <a:ea typeface="Arial Black"/>
                <a:cs typeface="Arial Black"/>
                <a:sym typeface="Arial Black"/>
              </a:rPr>
              <a:t>References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91" name="Google Shape;391;p14"/>
          <p:cNvSpPr txBox="1">
            <a:spLocks noGrp="1"/>
          </p:cNvSpPr>
          <p:nvPr>
            <p:ph type="body" idx="1"/>
          </p:nvPr>
        </p:nvSpPr>
        <p:spPr>
          <a:xfrm>
            <a:off x="539750" y="1484313"/>
            <a:ext cx="8064500" cy="403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76213" lvl="0" indent="-17621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Char char="•"/>
            </a:pPr>
            <a:r>
              <a:rPr lang="en-US" b="0" i="0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Chhipa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S., Berwal, V., </a:t>
            </a:r>
            <a:r>
              <a:rPr lang="en-US" b="0" i="0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Hirapure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T., &amp; Banerjee, S. (2022). Recipe Recommendation System Using TF-IDF. In </a:t>
            </a:r>
            <a:r>
              <a:rPr lang="en-US" b="0" i="1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ITM Web of Conferences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(Vol. 44, p. 02006). EDP Sciences.</a:t>
            </a:r>
          </a:p>
          <a:p>
            <a:pPr marL="176213" lvl="0" indent="-17621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000"/>
              <a:buChar char="•"/>
            </a:pPr>
            <a:endParaRPr dirty="0"/>
          </a:p>
          <a:p>
            <a:pPr marL="176213" lvl="0" indent="-176213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22222"/>
              </a:buClr>
              <a:buSzPts val="2000"/>
              <a:buChar char="•"/>
            </a:pPr>
            <a:r>
              <a:rPr lang="en-US" b="0" i="0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Yunanda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G., </a:t>
            </a:r>
            <a:r>
              <a:rPr lang="en-US" b="0" i="0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Nurjanah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D., &amp; Meliana, S. (2022). Recommendation system from </a:t>
            </a:r>
            <a:r>
              <a:rPr lang="en-US" b="0" i="0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microsoft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news data using TF-IDF and cosine similarity methods. </a:t>
            </a:r>
            <a:r>
              <a:rPr lang="en-US" b="0" i="1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Building of Informatics, Technology and Science (BITS)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en-US" b="0" i="1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(1), 277-284.</a:t>
            </a:r>
          </a:p>
          <a:p>
            <a:pPr marL="176213" lvl="0" indent="-176213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22222"/>
              </a:buClr>
              <a:buSzPts val="2000"/>
              <a:buChar char="•"/>
            </a:pPr>
            <a:endParaRPr dirty="0"/>
          </a:p>
          <a:p>
            <a:pPr marL="176213" lvl="0" indent="-176213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222222"/>
              </a:buClr>
              <a:buSzPts val="2000"/>
              <a:buChar char="•"/>
            </a:pP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Maruyama, T., Kawano, Y., &amp; </a:t>
            </a:r>
            <a:r>
              <a:rPr lang="en-US" b="0" i="0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Yanai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, K. (2012, November). Real-time mobile recipe recommendation system using food ingredient recognition. In </a:t>
            </a:r>
            <a:r>
              <a:rPr lang="en-US" b="0" i="1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Proceedings of the 2nd ACM international workshop on Interactive multimedia on mobile and portable devices</a:t>
            </a:r>
            <a:r>
              <a:rPr lang="en-US" b="0" i="0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(pp. 27-34).</a:t>
            </a:r>
            <a:endParaRPr dirty="0"/>
          </a:p>
        </p:txBody>
      </p:sp>
      <p:sp>
        <p:nvSpPr>
          <p:cNvPr id="392" name="Google Shape;392;p14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 Mini Project Presentation</a:t>
            </a:r>
            <a:endParaRPr/>
          </a:p>
        </p:txBody>
      </p:sp>
      <p:sp>
        <p:nvSpPr>
          <p:cNvPr id="393" name="Google Shape;393;p14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978" y="1181894"/>
            <a:ext cx="8229599" cy="504056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Feast </a:t>
            </a:r>
            <a:r>
              <a:rPr lang="en-US" sz="2800">
                <a:latin typeface="Arial Black"/>
                <a:ea typeface="Arial Black"/>
                <a:cs typeface="Arial Black"/>
                <a:sym typeface="Arial Black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Fusion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400" name="Google Shape;400;p2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17</a:t>
            </a:fld>
            <a:endParaRPr sz="1400" b="0" i="0" u="none" strike="noStrike" cap="none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01" name="Google Shape;401;p2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4191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 Mini Project-III Presentation</a:t>
            </a:r>
            <a:endParaRPr/>
          </a:p>
        </p:txBody>
      </p:sp>
      <p:pic>
        <p:nvPicPr>
          <p:cNvPr id="402" name="Google Shape;402;p2" descr="C:\Users\abc\Pictures\RAIT-DEEMED-LOGO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80175" y="5773738"/>
            <a:ext cx="2663825" cy="947737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2"/>
          <p:cNvSpPr/>
          <p:nvPr/>
        </p:nvSpPr>
        <p:spPr>
          <a:xfrm>
            <a:off x="2115337" y="3042690"/>
            <a:ext cx="4913338" cy="81382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12700" cap="flat" cmpd="sng">
                  <a:solidFill>
                    <a:srgbClr val="17365D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Calibri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"/>
          <p:cNvSpPr txBox="1">
            <a:spLocks noGrp="1"/>
          </p:cNvSpPr>
          <p:nvPr>
            <p:ph type="title"/>
          </p:nvPr>
        </p:nvSpPr>
        <p:spPr>
          <a:xfrm>
            <a:off x="428625" y="285750"/>
            <a:ext cx="8229600" cy="8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Contents </a:t>
            </a:r>
            <a:endParaRPr/>
          </a:p>
        </p:txBody>
      </p:sp>
      <p:sp>
        <p:nvSpPr>
          <p:cNvPr id="262" name="Google Shape;262;p3"/>
          <p:cNvSpPr txBox="1">
            <a:spLocks noGrp="1"/>
          </p:cNvSpPr>
          <p:nvPr>
            <p:ph type="body" idx="1"/>
          </p:nvPr>
        </p:nvSpPr>
        <p:spPr>
          <a:xfrm>
            <a:off x="539750" y="1412875"/>
            <a:ext cx="8064500" cy="4392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  <a:p>
            <a:pPr marL="342900" lvl="0" indent="-34290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Literature </a:t>
            </a:r>
            <a:r>
              <a:rPr lang="en-US" sz="1800"/>
              <a:t>s</a:t>
            </a:r>
            <a:r>
              <a:rPr lang="en-US" sz="1800">
                <a:latin typeface="Arial"/>
                <a:ea typeface="Arial"/>
                <a:cs typeface="Arial"/>
                <a:sym typeface="Arial"/>
              </a:rPr>
              <a:t>urvey of </a:t>
            </a:r>
            <a:r>
              <a:rPr lang="en-US" sz="1800"/>
              <a:t>e</a:t>
            </a:r>
            <a:r>
              <a:rPr lang="en-US" sz="1800">
                <a:latin typeface="Arial"/>
                <a:ea typeface="Arial"/>
                <a:cs typeface="Arial"/>
                <a:sym typeface="Arial"/>
              </a:rPr>
              <a:t>xisting </a:t>
            </a:r>
            <a:r>
              <a:rPr lang="en-US" sz="1800"/>
              <a:t>s</a:t>
            </a:r>
            <a:r>
              <a:rPr lang="en-US" sz="1800">
                <a:latin typeface="Arial"/>
                <a:ea typeface="Arial"/>
                <a:cs typeface="Arial"/>
                <a:sym typeface="Arial"/>
              </a:rPr>
              <a:t>ystems</a:t>
            </a:r>
            <a:endParaRPr/>
          </a:p>
          <a:p>
            <a:pPr marL="342900" lvl="0" indent="-34290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Problem </a:t>
            </a:r>
            <a:r>
              <a:rPr lang="en-US" sz="1800"/>
              <a:t>s</a:t>
            </a:r>
            <a:r>
              <a:rPr lang="en-US" sz="1800">
                <a:latin typeface="Arial"/>
                <a:ea typeface="Arial"/>
                <a:cs typeface="Arial"/>
                <a:sym typeface="Arial"/>
              </a:rPr>
              <a:t>tatement </a:t>
            </a:r>
            <a:endParaRPr/>
          </a:p>
          <a:p>
            <a:pPr marL="342900" lvl="0" indent="-34290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Proposed methodology</a:t>
            </a:r>
            <a:endParaRPr/>
          </a:p>
          <a:p>
            <a:pPr marL="342900" lvl="0" indent="-34290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System </a:t>
            </a:r>
            <a:r>
              <a:rPr lang="en-US" sz="1800"/>
              <a:t>d</a:t>
            </a:r>
            <a:r>
              <a:rPr lang="en-US" sz="1800">
                <a:latin typeface="Arial"/>
                <a:ea typeface="Arial"/>
                <a:cs typeface="Arial"/>
                <a:sym typeface="Arial"/>
              </a:rPr>
              <a:t>esign</a:t>
            </a:r>
            <a:endParaRPr/>
          </a:p>
          <a:p>
            <a:pPr marL="342900" lvl="0" indent="-34290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Hardware </a:t>
            </a:r>
            <a:r>
              <a:rPr lang="en-US" sz="1800"/>
              <a:t>&amp; </a:t>
            </a:r>
            <a:r>
              <a:rPr lang="en-US" sz="1800">
                <a:latin typeface="Arial"/>
                <a:ea typeface="Arial"/>
                <a:cs typeface="Arial"/>
                <a:sym typeface="Arial"/>
              </a:rPr>
              <a:t>software requirement</a:t>
            </a:r>
            <a:endParaRPr/>
          </a:p>
          <a:p>
            <a:pPr marL="342900" lvl="0" indent="-34290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References 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EB Garamond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fld>
            <a:endParaRPr sz="1400" b="0" i="0" u="none" strike="noStrike" cap="none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64" name="Google Shape;264;p3"/>
          <p:cNvSpPr txBox="1">
            <a:spLocks noGrp="1"/>
          </p:cNvSpPr>
          <p:nvPr>
            <p:ph type="ftr" idx="11"/>
          </p:nvPr>
        </p:nvSpPr>
        <p:spPr>
          <a:xfrm>
            <a:off x="1028700" y="6524625"/>
            <a:ext cx="39751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EB Garamond"/>
              <a:buNone/>
            </a:pPr>
            <a:r>
              <a:rPr lang="en-US"/>
              <a:t>TE</a:t>
            </a:r>
            <a:r>
              <a:rPr lang="en-US" sz="1400" b="0" i="0" u="none" strike="noStrike" cap="none">
                <a:solidFill>
                  <a:srgbClr val="3F3F3F"/>
                </a:solidFill>
                <a:latin typeface="EB Garamond"/>
                <a:ea typeface="EB Garamond"/>
                <a:cs typeface="EB Garamond"/>
                <a:sym typeface="EB Garamond"/>
              </a:rPr>
              <a:t> Mini Project Presentation</a:t>
            </a:r>
            <a:endParaRPr sz="1400" b="0" i="0" u="none" strike="noStrike" cap="none">
              <a:solidFill>
                <a:srgbClr val="3F3F3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65" name="Google Shape;265;p3" descr="C:\Users\abc\Pictures\RAIT-DEEMED-LOGO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80175" y="5773738"/>
            <a:ext cx="2663825" cy="947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Introduction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71" name="Google Shape;271;p4"/>
          <p:cNvSpPr txBox="1">
            <a:spLocks noGrp="1"/>
          </p:cNvSpPr>
          <p:nvPr>
            <p:ph type="body" idx="1"/>
          </p:nvPr>
        </p:nvSpPr>
        <p:spPr>
          <a:xfrm>
            <a:off x="457200" y="1451300"/>
            <a:ext cx="7929900" cy="44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875" anchor="t" anchorCtr="0">
            <a:noAutofit/>
          </a:bodyPr>
          <a:lstStyle/>
          <a:p>
            <a:pPr marL="342900" lvl="0" indent="-342900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31C2D"/>
              </a:buClr>
              <a:buSzPts val="2000"/>
              <a:buFont typeface="Noto Sans Symbols"/>
              <a:buChar char="•"/>
            </a:pPr>
            <a:r>
              <a:rPr lang="en-US" sz="2000" dirty="0"/>
              <a:t>“</a:t>
            </a:r>
            <a:r>
              <a:rPr lang="en-US" sz="2000" b="1" dirty="0"/>
              <a:t>Feast Fusion</a:t>
            </a:r>
            <a:r>
              <a:rPr lang="en-US" sz="2000" dirty="0"/>
              <a:t>" offers personalized recipe recommendations.</a:t>
            </a:r>
            <a:endParaRPr sz="2000" dirty="0"/>
          </a:p>
          <a:p>
            <a:pPr marL="0" lvl="0" indent="0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2000" dirty="0"/>
          </a:p>
          <a:p>
            <a:pPr marL="342900" lvl="0" indent="-342900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31C2D"/>
              </a:buClr>
              <a:buSzPts val="2000"/>
              <a:buFont typeface="Noto Sans Symbols"/>
              <a:buChar char="•"/>
            </a:pPr>
            <a:r>
              <a:rPr lang="en-US" sz="2000" dirty="0"/>
              <a:t>Users receive meal ideas tailored to their dietary preferences, available ingredients, and cooking skills.</a:t>
            </a:r>
            <a:endParaRPr sz="2000" dirty="0"/>
          </a:p>
          <a:p>
            <a:pPr marL="342900" lvl="0" indent="0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2000" dirty="0"/>
          </a:p>
          <a:p>
            <a:pPr marL="342900" lvl="0" indent="-342900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31C2D"/>
              </a:buClr>
              <a:buSzPts val="2000"/>
              <a:buFont typeface="Noto Sans Symbols"/>
              <a:buChar char="•"/>
            </a:pPr>
            <a:r>
              <a:rPr lang="en-US" sz="2000" dirty="0"/>
              <a:t>The platform aims to streamline meal planning, cut food waste, and promote culinary exploration.</a:t>
            </a:r>
            <a:endParaRPr sz="2000" dirty="0"/>
          </a:p>
          <a:p>
            <a:pPr marL="342900" lvl="0" indent="0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2000" dirty="0"/>
          </a:p>
          <a:p>
            <a:pPr marL="342900" lvl="0" indent="-342900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31C2D"/>
              </a:buClr>
              <a:buSzPts val="2000"/>
              <a:buFont typeface="Noto Sans Symbols"/>
              <a:buChar char="•"/>
            </a:pPr>
            <a:r>
              <a:rPr lang="en-US" sz="2000" dirty="0"/>
              <a:t>Globally, food waste could potentially feed over two billion people, surpassing the number of undernourished individuals.</a:t>
            </a:r>
            <a:endParaRPr sz="2000" dirty="0"/>
          </a:p>
          <a:p>
            <a:pPr marL="342900" lvl="0" indent="0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2000" dirty="0"/>
          </a:p>
          <a:p>
            <a:pPr marL="0" lvl="0" indent="0" algn="just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2000" dirty="0">
              <a:solidFill>
                <a:srgbClr val="031C2D"/>
              </a:solidFill>
            </a:endParaRPr>
          </a:p>
        </p:txBody>
      </p:sp>
      <p:sp>
        <p:nvSpPr>
          <p:cNvPr id="272" name="Google Shape;272;p4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3</a:t>
            </a:fld>
            <a:endParaRPr sz="1400" b="0" i="0" u="none" strike="noStrike" cap="none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73" name="Google Shape;273;p4" descr="C:\Users\abc\Pictures\RAIT-DEEMED-LOGO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80175" y="5773738"/>
            <a:ext cx="2663825" cy="947737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4191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 Mini Project-III Topic Selection  Presentation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 dirty="0">
                <a:latin typeface="Arial Black"/>
                <a:ea typeface="Arial Black"/>
                <a:cs typeface="Arial Black"/>
                <a:sym typeface="Arial Black"/>
              </a:rPr>
              <a:t>Objectives</a:t>
            </a:r>
            <a:endParaRPr sz="2800" dirty="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80" name="Google Shape;280;p5"/>
          <p:cNvSpPr txBox="1">
            <a:spLocks noGrp="1"/>
          </p:cNvSpPr>
          <p:nvPr>
            <p:ph type="body" idx="1"/>
          </p:nvPr>
        </p:nvSpPr>
        <p:spPr>
          <a:xfrm>
            <a:off x="285750" y="1214438"/>
            <a:ext cx="8286750" cy="4643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A2A2A"/>
              </a:buClr>
              <a:buSzPct val="100000"/>
              <a:buFont typeface="Arial"/>
              <a:buNone/>
            </a:pPr>
            <a:r>
              <a:rPr lang="en-US" sz="1700" dirty="0">
                <a:solidFill>
                  <a:srgbClr val="2A2A2A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1700" dirty="0">
              <a:solidFill>
                <a:srgbClr val="2A2A2A"/>
              </a:solidFill>
            </a:endParaRPr>
          </a:p>
          <a:p>
            <a:pPr marL="342900" indent="-342900" algn="just">
              <a:lnSpc>
                <a:spcPct val="110000"/>
              </a:lnSpc>
              <a:spcBef>
                <a:spcPts val="0"/>
              </a:spcBef>
              <a:spcAft>
                <a:spcPts val="1800"/>
              </a:spcAft>
              <a:buClr>
                <a:srgbClr val="2A2A2A"/>
              </a:buClr>
              <a:buSzPct val="100000"/>
            </a:pPr>
            <a:r>
              <a:rPr lang="en-US" sz="2000" dirty="0">
                <a:solidFill>
                  <a:srgbClr val="2A2A2A"/>
                </a:solidFill>
              </a:rPr>
              <a:t>Recommends recipes based on ingredients, dietary preferences, and cooking skills.</a:t>
            </a:r>
            <a:endParaRPr sz="2000" dirty="0">
              <a:solidFill>
                <a:srgbClr val="2A2A2A"/>
              </a:solidFill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SzPct val="100000"/>
              <a:buChar char="•"/>
            </a:pPr>
            <a:r>
              <a:rPr lang="en-US" sz="2000" dirty="0">
                <a:solidFill>
                  <a:srgbClr val="2A2A2A"/>
                </a:solidFill>
              </a:rPr>
              <a:t>Users can input and manage available ingredients for tailored recommendations.</a:t>
            </a:r>
            <a:endParaRPr sz="2000" dirty="0">
              <a:solidFill>
                <a:srgbClr val="2A2A2A"/>
              </a:solidFill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SzPct val="100000"/>
              <a:buChar char="•"/>
            </a:pPr>
            <a:r>
              <a:rPr lang="en-US" sz="2000" dirty="0">
                <a:solidFill>
                  <a:srgbClr val="2A2A2A"/>
                </a:solidFill>
              </a:rPr>
              <a:t>Aims to inspire culinary exploration and healthier eating habits.</a:t>
            </a:r>
            <a:endParaRPr sz="2000" dirty="0">
              <a:solidFill>
                <a:srgbClr val="2A2A2A"/>
              </a:solidFill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SzPct val="100000"/>
              <a:buChar char="•"/>
            </a:pPr>
            <a:r>
              <a:rPr lang="en-US" sz="2000" dirty="0">
                <a:solidFill>
                  <a:srgbClr val="2A2A2A"/>
                </a:solidFill>
              </a:rPr>
              <a:t>Offers search and filtering options by cuisine, dietary restrictions, and ingredients.</a:t>
            </a:r>
            <a:endParaRPr sz="2000" dirty="0">
              <a:solidFill>
                <a:srgbClr val="2A2A2A"/>
              </a:solidFill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SzPct val="100000"/>
              <a:buChar char="•"/>
            </a:pPr>
            <a:r>
              <a:rPr lang="en-US" sz="2000" dirty="0">
                <a:solidFill>
                  <a:srgbClr val="2A2A2A"/>
                </a:solidFill>
              </a:rPr>
              <a:t>Provides detailed recipe info, including ingredients, steps, prep time, and nutrition facts.</a:t>
            </a:r>
            <a:endParaRPr sz="2000" dirty="0">
              <a:solidFill>
                <a:srgbClr val="2A2A2A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ct val="90595"/>
              <a:buNone/>
            </a:pPr>
            <a:endParaRPr sz="2523" dirty="0">
              <a:solidFill>
                <a:srgbClr val="2A2A2A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 dirty="0"/>
          </a:p>
          <a:p>
            <a:pPr marL="342900" lvl="0" indent="-2413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dirty="0"/>
          </a:p>
        </p:txBody>
      </p:sp>
      <p:sp>
        <p:nvSpPr>
          <p:cNvPr id="281" name="Google Shape;281;p5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  Mini Project Presentation</a:t>
            </a:r>
            <a:endParaRPr/>
          </a:p>
        </p:txBody>
      </p:sp>
      <p:sp>
        <p:nvSpPr>
          <p:cNvPr id="282" name="Google Shape;282;p5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4</a:t>
            </a:fld>
            <a:endParaRPr sz="1400" b="0" i="0" u="none" strike="noStrike" cap="none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"/>
          <p:cNvSpPr txBox="1"/>
          <p:nvPr/>
        </p:nvSpPr>
        <p:spPr>
          <a:xfrm>
            <a:off x="481903" y="1671600"/>
            <a:ext cx="4247700" cy="4324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Food Network:-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Established 2017</a:t>
            </a:r>
          </a:p>
          <a:p>
            <a:pPr>
              <a:buSzPts val="1400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https://www.foodnetwork.com/</a:t>
            </a:r>
            <a:endParaRPr lang="en-US" sz="1400" b="0" i="0" u="none" strike="noStrike" cap="none" dirty="0">
              <a:solidFill>
                <a:srgbClr val="1230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Features:-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300"/>
              <a:buFont typeface="Arial"/>
              <a:buChar char="•"/>
            </a:pPr>
            <a:r>
              <a:rPr lang="en-US" sz="13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ost trusted sources of culinary information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Experienced &amp; talented gourmet experts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Classic &amp; modern food recipes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1230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18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Limitations:-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Challenging to sort tons of information on web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User complains about irregular site update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Difficult recipes</a:t>
            </a:r>
            <a:endParaRPr sz="1400" b="0" i="0" u="none" strike="noStrike" cap="none" dirty="0">
              <a:solidFill>
                <a:srgbClr val="12302E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302E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Literature </a:t>
            </a:r>
            <a:r>
              <a:rPr lang="en-US" sz="2800">
                <a:latin typeface="Arial Black"/>
                <a:ea typeface="Arial Black"/>
                <a:cs typeface="Arial Black"/>
                <a:sym typeface="Arial Black"/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Survey</a:t>
            </a:r>
            <a:endParaRPr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89" name="Google Shape;289;p6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EB Garamond"/>
              <a:buNone/>
            </a:pPr>
            <a:r>
              <a:rPr lang="en-US"/>
              <a:t>TE</a:t>
            </a:r>
            <a:r>
              <a:rPr lang="en-US" sz="1400" b="0" i="0" u="none" strike="noStrike" cap="none">
                <a:solidFill>
                  <a:srgbClr val="3F3F3F"/>
                </a:solidFill>
                <a:latin typeface="EB Garamond"/>
                <a:ea typeface="EB Garamond"/>
                <a:cs typeface="EB Garamond"/>
                <a:sym typeface="EB Garamond"/>
              </a:rPr>
              <a:t> Mini Project Presentation</a:t>
            </a:r>
            <a:endParaRPr sz="1400" b="0" i="0" u="none" strike="noStrike" cap="none">
              <a:solidFill>
                <a:srgbClr val="3F3F3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90" name="Google Shape;290;p6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EB Garamond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5</a:t>
            </a:fld>
            <a:endParaRPr sz="1400" b="0" i="0" u="none" strike="noStrike" cap="none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91" name="Google Shape;291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87824" y="1372666"/>
            <a:ext cx="1108236" cy="985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1057" y="3198369"/>
            <a:ext cx="201185" cy="21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81903" y="4161127"/>
            <a:ext cx="219503" cy="345834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6"/>
          <p:cNvSpPr txBox="1"/>
          <p:nvPr/>
        </p:nvSpPr>
        <p:spPr>
          <a:xfrm>
            <a:off x="4899359" y="1671600"/>
            <a:ext cx="3970800" cy="420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Yummly</a:t>
            </a: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:-</a:t>
            </a:r>
            <a:endParaRPr sz="1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Established 2013</a:t>
            </a:r>
          </a:p>
          <a:p>
            <a:pPr>
              <a:buSzPts val="1400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https://www.yummly.com/ </a:t>
            </a:r>
            <a:endParaRPr lang="en-US" sz="1400" b="0" i="0" u="none" strike="noStrike" cap="none" dirty="0">
              <a:solidFill>
                <a:srgbClr val="1230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Features:-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Features outstanding video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Ability to create meal plans based on diet restriction and allergies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 rated recipes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endParaRPr sz="13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Limitations:-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You need to sign up to share recipes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Filters are only visible once you sign up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More professional recipes</a:t>
            </a:r>
            <a:endParaRPr sz="1400" b="0" i="0" u="none" strike="noStrike" cap="none" dirty="0">
              <a:solidFill>
                <a:srgbClr val="1230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5" name="Google Shape;295;p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756927" y="1432220"/>
            <a:ext cx="1584176" cy="866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6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80006" y="3034511"/>
            <a:ext cx="201185" cy="21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6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770860" y="4291011"/>
            <a:ext cx="219475" cy="34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7"/>
          <p:cNvSpPr txBox="1"/>
          <p:nvPr/>
        </p:nvSpPr>
        <p:spPr>
          <a:xfrm>
            <a:off x="468313" y="1484784"/>
            <a:ext cx="4943100" cy="4231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lang="en-US" sz="28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Edamam</a:t>
            </a:r>
            <a:r>
              <a:rPr lang="en-US" sz="2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:-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Established:2020</a:t>
            </a:r>
          </a:p>
          <a:p>
            <a:pPr>
              <a:buClr>
                <a:schemeClr val="dk1"/>
              </a:buClr>
              <a:buSzPts val="1800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https://www.edamam.com/ </a:t>
            </a:r>
            <a:endParaRPr lang="en-US" sz="1400" b="0" i="0" u="none" strike="noStrike" cap="none" dirty="0">
              <a:solidFill>
                <a:srgbClr val="1230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Features:-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    Great filtering features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    Identify’ s a recipe ingredients and its nutritional content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    Offers link to recipes for cooking instructions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1230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100"/>
              <a:buFont typeface="Lato"/>
              <a:buNone/>
            </a:pPr>
            <a:r>
              <a:rPr lang="en-US" sz="11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20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Limitations:-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You need a paid subscription to access premium features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Offers link of recipes rather than recipes itself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302E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rgbClr val="12302E"/>
                </a:solidFill>
                <a:latin typeface="Arial"/>
                <a:ea typeface="Arial"/>
                <a:cs typeface="Arial"/>
                <a:sym typeface="Arial"/>
              </a:rPr>
              <a:t>Difficult recipes</a:t>
            </a:r>
            <a:endParaRPr sz="1400" b="0" i="0" u="none" strike="noStrike" cap="none" dirty="0">
              <a:solidFill>
                <a:srgbClr val="1230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1230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Literature Survey</a:t>
            </a:r>
            <a:endParaRPr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04" name="Google Shape;304;p7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EB Garamond"/>
              <a:buNone/>
            </a:pPr>
            <a:r>
              <a:rPr lang="en-US"/>
              <a:t>TE</a:t>
            </a:r>
            <a:r>
              <a:rPr lang="en-US" sz="1400" b="0" i="0" u="none" strike="noStrike" cap="none">
                <a:solidFill>
                  <a:srgbClr val="3F3F3F"/>
                </a:solidFill>
                <a:latin typeface="EB Garamond"/>
                <a:ea typeface="EB Garamond"/>
                <a:cs typeface="EB Garamond"/>
                <a:sym typeface="EB Garamond"/>
              </a:rPr>
              <a:t> Mini Project Presentation</a:t>
            </a:r>
            <a:endParaRPr sz="1400" b="0" i="0" u="none" strike="noStrike" cap="none">
              <a:solidFill>
                <a:srgbClr val="3F3F3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05" name="Google Shape;305;p7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EB Garamond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6</a:t>
            </a:fld>
            <a:endParaRPr sz="1400" b="0" i="0" u="none" strike="noStrike" cap="none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306" name="Google Shape;306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" y="2643976"/>
            <a:ext cx="201185" cy="21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68313" y="3684112"/>
            <a:ext cx="219503" cy="345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72000" y="1200700"/>
            <a:ext cx="3438475" cy="99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8"/>
          <p:cNvSpPr txBox="1">
            <a:spLocks noGrp="1"/>
          </p:cNvSpPr>
          <p:nvPr>
            <p:ph type="title"/>
          </p:nvPr>
        </p:nvSpPr>
        <p:spPr>
          <a:xfrm>
            <a:off x="428625" y="285750"/>
            <a:ext cx="8229600" cy="8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Problem statement </a:t>
            </a:r>
            <a:endParaRPr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14" name="Google Shape;314;p8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 Mini Project Presentation</a:t>
            </a:r>
            <a:endParaRPr/>
          </a:p>
        </p:txBody>
      </p:sp>
      <p:sp>
        <p:nvSpPr>
          <p:cNvPr id="315" name="Google Shape;315;p8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sz="1400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7</a:t>
            </a:fld>
            <a:endParaRPr sz="1400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16" name="Google Shape;316;p8"/>
          <p:cNvSpPr txBox="1"/>
          <p:nvPr/>
        </p:nvSpPr>
        <p:spPr>
          <a:xfrm>
            <a:off x="521550" y="1700808"/>
            <a:ext cx="8100900" cy="375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01600"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today's fast-paced world, people face meal planning challenges and the need to find recipes that match their dietary preferences, ingredients, and culinary skills. 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55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develop a user-friendly personalized recipe recommendation system.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n-IN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robust recipe recommendation by matching TF-IDF encodings and</a:t>
            </a: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</a:pPr>
            <a:r>
              <a:rPr lang="en-US" sz="2000" dirty="0">
                <a:solidFill>
                  <a:schemeClr val="dk1"/>
                </a:solidFill>
              </a:rPr>
              <a:t>Cosine similarity scoring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1016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endParaRPr lang="en-US" sz="2000" dirty="0">
              <a:solidFill>
                <a:schemeClr val="dk1"/>
              </a:solidFill>
            </a:endParaRPr>
          </a:p>
          <a:p>
            <a:pPr marL="1016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empower users in overcoming culinary challenges.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2"/>
          <p:cNvSpPr txBox="1">
            <a:spLocks noGrp="1"/>
          </p:cNvSpPr>
          <p:nvPr>
            <p:ph type="title"/>
          </p:nvPr>
        </p:nvSpPr>
        <p:spPr>
          <a:xfrm>
            <a:off x="457200" y="333375"/>
            <a:ext cx="8229600" cy="822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System Design</a:t>
            </a:r>
            <a:endParaRPr/>
          </a:p>
        </p:txBody>
      </p:sp>
      <p:sp>
        <p:nvSpPr>
          <p:cNvPr id="322" name="Google Shape;322;p12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EB Garamond"/>
              <a:buNone/>
            </a:pPr>
            <a:r>
              <a:rPr lang="en-US"/>
              <a:t>TE</a:t>
            </a:r>
            <a:r>
              <a:rPr lang="en-US" sz="1400" b="0" i="0" u="none" strike="noStrike" cap="none">
                <a:solidFill>
                  <a:srgbClr val="3F3F3F"/>
                </a:solidFill>
                <a:latin typeface="EB Garamond"/>
                <a:ea typeface="EB Garamond"/>
                <a:cs typeface="EB Garamond"/>
                <a:sym typeface="EB Garamond"/>
              </a:rPr>
              <a:t> Mini Project Presentation</a:t>
            </a:r>
            <a:endParaRPr sz="1400" b="0" i="0" u="none" strike="noStrike" cap="none">
              <a:solidFill>
                <a:srgbClr val="3F3F3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23" name="Google Shape;323;p12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EB Garamond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8</a:t>
            </a:fld>
            <a:endParaRPr sz="1400" b="0" i="0" u="none" strike="noStrike" cap="none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324" name="Google Shape;324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5350" y="1155700"/>
            <a:ext cx="5886450" cy="486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8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Arial Black"/>
                <a:ea typeface="Arial Black"/>
                <a:cs typeface="Arial Black"/>
                <a:sym typeface="Arial Black"/>
              </a:rPr>
              <a:t>Proposed Methodology/Techniques</a:t>
            </a:r>
            <a:endParaRPr sz="2800"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330" name="Google Shape;330;p9"/>
          <p:cNvSpPr txBox="1">
            <a:spLocks noGrp="1"/>
          </p:cNvSpPr>
          <p:nvPr>
            <p:ph type="body" idx="1"/>
          </p:nvPr>
        </p:nvSpPr>
        <p:spPr>
          <a:xfrm>
            <a:off x="618243" y="1412776"/>
            <a:ext cx="8064500" cy="4824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80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000" b="1" dirty="0"/>
              <a:t>HTML</a:t>
            </a:r>
            <a:r>
              <a:rPr lang="en-US" sz="2000" dirty="0"/>
              <a:t> is the standard markup language used to create web pages. It structures content on the web by using a system of elements &amp; tags.</a:t>
            </a:r>
            <a:endParaRPr dirty="0"/>
          </a:p>
          <a:p>
            <a:pPr marL="0" lvl="0" indent="0" algn="just" rtl="0">
              <a:spcBef>
                <a:spcPts val="0"/>
              </a:spcBef>
              <a:spcAft>
                <a:spcPts val="180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000" b="1" dirty="0"/>
              <a:t>CSS</a:t>
            </a:r>
            <a:r>
              <a:rPr lang="en-US" sz="2000" dirty="0"/>
              <a:t>  is a stylesheet language used for describing the presentation and formatting of web documents written in HTML.</a:t>
            </a:r>
            <a:endParaRPr sz="2000" dirty="0"/>
          </a:p>
          <a:p>
            <a:pPr marL="0" lvl="0" indent="0" algn="just" rtl="0">
              <a:spcBef>
                <a:spcPts val="0"/>
              </a:spcBef>
              <a:spcAft>
                <a:spcPts val="180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000" b="1" dirty="0"/>
              <a:t>PHP</a:t>
            </a:r>
            <a:r>
              <a:rPr lang="en-US" sz="2000" dirty="0"/>
              <a:t> is a server-side scripting language that is widely used for web development. It is especially well-suited for building dynamic and interactive web applications.</a:t>
            </a:r>
            <a:endParaRPr sz="2000" dirty="0"/>
          </a:p>
          <a:p>
            <a:pPr marL="0" lvl="0" indent="0" algn="just" rtl="0">
              <a:spcBef>
                <a:spcPts val="0"/>
              </a:spcBef>
              <a:spcAft>
                <a:spcPts val="180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-US" sz="2000" b="1" dirty="0"/>
              <a:t>SQL</a:t>
            </a:r>
            <a:r>
              <a:rPr lang="en-US" sz="2000" dirty="0"/>
              <a:t> is a domain-specific language used for managing and manipulating relational databases.</a:t>
            </a:r>
            <a:endParaRPr sz="2000" dirty="0"/>
          </a:p>
        </p:txBody>
      </p:sp>
      <p:sp>
        <p:nvSpPr>
          <p:cNvPr id="331" name="Google Shape;331;p9"/>
          <p:cNvSpPr txBox="1">
            <a:spLocks noGrp="1"/>
          </p:cNvSpPr>
          <p:nvPr>
            <p:ph type="ftr" idx="11"/>
          </p:nvPr>
        </p:nvSpPr>
        <p:spPr>
          <a:xfrm>
            <a:off x="10287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EB Garamond"/>
              <a:buNone/>
            </a:pPr>
            <a:r>
              <a:rPr lang="en-US"/>
              <a:t>TE</a:t>
            </a:r>
            <a:r>
              <a:rPr lang="en-US" sz="1400" b="0" i="0" u="none" strike="noStrike" cap="none">
                <a:solidFill>
                  <a:srgbClr val="3F3F3F"/>
                </a:solidFill>
                <a:latin typeface="EB Garamond"/>
                <a:ea typeface="EB Garamond"/>
                <a:cs typeface="EB Garamond"/>
                <a:sym typeface="EB Garamond"/>
              </a:rPr>
              <a:t> Mini Project Presentation</a:t>
            </a:r>
            <a:endParaRPr sz="1400" b="0" i="0" u="none" strike="noStrike" cap="none">
              <a:solidFill>
                <a:srgbClr val="3F3F3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32" name="Google Shape;332;p9"/>
          <p:cNvSpPr txBox="1">
            <a:spLocks noGrp="1"/>
          </p:cNvSpPr>
          <p:nvPr>
            <p:ph type="sldNum" idx="12"/>
          </p:nvPr>
        </p:nvSpPr>
        <p:spPr>
          <a:xfrm>
            <a:off x="468313" y="6356350"/>
            <a:ext cx="476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EB Garamond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404040"/>
                </a:solidFill>
                <a:latin typeface="EB Garamond"/>
                <a:ea typeface="EB Garamond"/>
                <a:cs typeface="EB Garamond"/>
                <a:sym typeface="EB Garamond"/>
              </a:rPr>
              <a:t>9</a:t>
            </a:fld>
            <a:endParaRPr sz="1400" b="0" i="0" u="none" strike="noStrike" cap="none">
              <a:solidFill>
                <a:srgbClr val="40404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923</Words>
  <Application>Microsoft Office PowerPoint</Application>
  <PresentationFormat>On-screen Show (4:3)</PresentationFormat>
  <Paragraphs>171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Noto Sans Symbols</vt:lpstr>
      <vt:lpstr>Arial</vt:lpstr>
      <vt:lpstr>EB Garamond</vt:lpstr>
      <vt:lpstr>Calibri</vt:lpstr>
      <vt:lpstr>Lato</vt:lpstr>
      <vt:lpstr>Arial Black</vt:lpstr>
      <vt:lpstr>Cambria Math</vt:lpstr>
      <vt:lpstr>1_Office Theme</vt:lpstr>
      <vt:lpstr>Office Theme</vt:lpstr>
      <vt:lpstr>PowerPoint Presentation</vt:lpstr>
      <vt:lpstr>Contents </vt:lpstr>
      <vt:lpstr>Introduction</vt:lpstr>
      <vt:lpstr>Objectives</vt:lpstr>
      <vt:lpstr>Literature Survey</vt:lpstr>
      <vt:lpstr>Literature Survey</vt:lpstr>
      <vt:lpstr>Problem statement </vt:lpstr>
      <vt:lpstr>System Design</vt:lpstr>
      <vt:lpstr>Proposed Methodology/Techniques</vt:lpstr>
      <vt:lpstr>Proposed Methodology/Techniques</vt:lpstr>
      <vt:lpstr>Proposed Methodology/Techniques</vt:lpstr>
      <vt:lpstr>Software Requirements</vt:lpstr>
      <vt:lpstr>Result And Conclusion </vt:lpstr>
      <vt:lpstr>Recommendation Page</vt:lpstr>
      <vt:lpstr>Result</vt:lpstr>
      <vt:lpstr>References</vt:lpstr>
      <vt:lpstr>Feast Fusion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TAG1</dc:creator>
  <cp:lastModifiedBy>Khushal Bhalia</cp:lastModifiedBy>
  <cp:revision>1</cp:revision>
  <dcterms:created xsi:type="dcterms:W3CDTF">2014-09-01T09:33:59Z</dcterms:created>
  <dcterms:modified xsi:type="dcterms:W3CDTF">2023-11-04T08:22:44Z</dcterms:modified>
</cp:coreProperties>
</file>